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ES" sz="4400" strike="noStrike">
                <a:solidFill>
                  <a:srgbClr val="000000"/>
                </a:solidFill>
                <a:latin typeface="Calibri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AR" sz="1200" strike="noStrike">
                <a:solidFill>
                  <a:srgbClr val="8b8b8b"/>
                </a:solidFill>
                <a:latin typeface="Calibri"/>
              </a:rPr>
              <a:t>25/06/15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47BBC16-9523-4EC0-8AA8-98BB8FA3599A}" type="slidenum">
              <a:rPr lang="es-AR" sz="1200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400">
                <a:latin typeface="Calibri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Calibri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1" name="3 Imagen" descr=""/>
          <p:cNvPicPr/>
          <p:nvPr/>
        </p:nvPicPr>
        <p:blipFill>
          <a:blip r:embed="rId1"/>
          <a:stretch/>
        </p:blipFill>
        <p:spPr>
          <a:xfrm>
            <a:off x="0" y="0"/>
            <a:ext cx="10440720" cy="6857640"/>
          </a:xfrm>
          <a:prstGeom prst="rect">
            <a:avLst/>
          </a:prstGeom>
          <a:ln>
            <a:noFill/>
          </a:ln>
        </p:spPr>
      </p:pic>
      <p:sp>
        <p:nvSpPr>
          <p:cNvPr id="42" name="CustomShape 3"/>
          <p:cNvSpPr/>
          <p:nvPr/>
        </p:nvSpPr>
        <p:spPr>
          <a:xfrm>
            <a:off x="2483640" y="476640"/>
            <a:ext cx="4320000" cy="164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AR" sz="2000" strike="noStrike">
                <a:solidFill>
                  <a:srgbClr val="000000"/>
                </a:solidFill>
                <a:latin typeface="Calibri"/>
              </a:rPr>
              <a:t>PRE-JORNADAS DISTRITALES </a:t>
            </a:r>
            <a:endParaRPr/>
          </a:p>
          <a:p>
            <a:pPr>
              <a:lnSpc>
                <a:spcPct val="100000"/>
              </a:lnSpc>
            </a:pPr>
            <a:r>
              <a:rPr lang="es-AR" sz="1400" strike="noStrike">
                <a:solidFill>
                  <a:srgbClr val="000000"/>
                </a:solidFill>
                <a:latin typeface="Calibri"/>
              </a:rPr>
              <a:t>Auditorio del Colegio de Abogados de Bahía Blanca  Sarmiento 54                                   </a:t>
            </a:r>
            <a:r>
              <a:rPr b="1" lang="es-AR" sz="1200" strike="noStrike">
                <a:solidFill>
                  <a:srgbClr val="000000"/>
                </a:solidFill>
                <a:latin typeface="Calibri"/>
              </a:rPr>
              <a:t>Sábado 04 de Julio de 2015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3" name="CustomShape 4"/>
          <p:cNvSpPr/>
          <p:nvPr/>
        </p:nvSpPr>
        <p:spPr>
          <a:xfrm>
            <a:off x="2339640" y="3717000"/>
            <a:ext cx="1295640" cy="261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AR" sz="1400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1" lang="es-AR" sz="1400" strike="noStrike">
                <a:solidFill>
                  <a:srgbClr val="000000"/>
                </a:solidFill>
                <a:latin typeface="Calibri"/>
              </a:rPr>
              <a:t>LA BUENA PRACTICA PROFESIONAL EN NUESTROS DIAS Y LOS NUEVOS DESAFÍOS QUE CONLLEVA”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4" name="CustomShape 5"/>
          <p:cNvSpPr/>
          <p:nvPr/>
        </p:nvSpPr>
        <p:spPr>
          <a:xfrm>
            <a:off x="3852000" y="1340640"/>
            <a:ext cx="3024000" cy="59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AR" sz="1000" strike="noStrike" u="sng">
                <a:solidFill>
                  <a:srgbClr val="000000"/>
                </a:solidFill>
                <a:latin typeface="Calibri"/>
              </a:rPr>
              <a:t>Programa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8.30 hs.   Acreditación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9.00 hs. Presentación: </a:t>
            </a:r>
            <a:r>
              <a:rPr b="1" i="1" lang="es-AR" sz="1000" strike="noStrike">
                <a:solidFill>
                  <a:srgbClr val="000000"/>
                </a:solidFill>
                <a:latin typeface="Calibri"/>
              </a:rPr>
              <a:t>Buena práctica: Ley y Código de Ética.</a:t>
            </a: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María del Carmen Castro, Tribunal de Disciplina del Colegio de Psicólogos Distrito I.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Alba Picardi, Comisión Asuntos Profesionales del Colegio de Psicólogos Distrito I.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10.00 hs.</a:t>
            </a:r>
            <a:r>
              <a:rPr b="1" i="1" lang="es-AR" sz="1000" strike="noStrike">
                <a:solidFill>
                  <a:srgbClr val="000000"/>
                </a:solidFill>
                <a:latin typeface="Calibri"/>
              </a:rPr>
              <a:t>  La complejidad de la práctica hoy. Niñez y comunidad.</a:t>
            </a: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Hugo Perrone. "Generación de dispositivos acordes al nuevo paradigma de Salud Mental". Coordinador del programa  de Salud Comunitaria Infantil -Dirección de Salud Comunitaria- Municipio de Trenque Lauquen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Leticia Locio, Graciana Papavero, y Lic. Dolores Spath. “Problemáticas relevantes en dispositivos comunitarios”.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11.00 hs. Café .11.30 hs</a:t>
            </a:r>
            <a:r>
              <a:rPr b="1" i="1" lang="es-AR" sz="1000" strike="noStrike">
                <a:solidFill>
                  <a:srgbClr val="000000"/>
                </a:solidFill>
                <a:latin typeface="Calibri"/>
              </a:rPr>
              <a:t>. La complejidad de la práctica hoy. Salud y comunidad.</a:t>
            </a: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Adriana Stasi. Jefa de la Unidad de Diagnóstico y Tratamiento en Psicología del Servicio de Salud Mental del Hospital Interzonal General Dr. José Penna de la ciudad de Bahía Blanca.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Hugo D. Kern. Jefe de Unidad. Salud Mental y Adicciones. Secretaría de Salud. Municipalidad de Bahía Blanca. Integrante del Equipo de Gestión en Salud Mental Comunitaria.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12.45 hs. Cierre. </a:t>
            </a:r>
            <a:r>
              <a:rPr b="1" i="1" lang="es-AR" sz="1000" strike="noStrike">
                <a:solidFill>
                  <a:srgbClr val="000000"/>
                </a:solidFill>
                <a:latin typeface="Calibri"/>
              </a:rPr>
              <a:t>Ley 10306: Revisión histórica y  desafíos actuales.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Liliana Polenta – Dto I Bahía Blanca 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Lic. Alicia Gugliarmelli – Dto IX Necochea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14.00 hs. Almuerzo de camaradería.</a:t>
            </a:r>
            <a:endParaRPr/>
          </a:p>
          <a:p>
            <a:pPr>
              <a:lnSpc>
                <a:spcPct val="100000"/>
              </a:lnSpc>
            </a:pPr>
            <a:r>
              <a:rPr lang="es-AR" sz="1000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es-AR" sz="1000" strike="noStrike" u="sng">
                <a:solidFill>
                  <a:srgbClr val="000000"/>
                </a:solidFill>
                <a:latin typeface="Calibri"/>
              </a:rPr>
              <a:t>Se entregaran certificados de asistencia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es-AR" sz="1000" strike="noStrike" u="sng">
                <a:solidFill>
                  <a:srgbClr val="000000"/>
                </a:solidFill>
                <a:latin typeface="Calibri"/>
              </a:rPr>
              <a:t>Actividad no arancelada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5" name="CustomShape 6"/>
          <p:cNvSpPr/>
          <p:nvPr/>
        </p:nvSpPr>
        <p:spPr>
          <a:xfrm>
            <a:off x="2267640" y="188640"/>
            <a:ext cx="4824000" cy="57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i="1" lang="es-AR" sz="1600" strike="noStrike">
                <a:solidFill>
                  <a:srgbClr val="000000"/>
                </a:solidFill>
                <a:latin typeface="Calibri"/>
              </a:rPr>
              <a:t>“ </a:t>
            </a:r>
            <a:r>
              <a:rPr b="1" i="1" lang="es-AR" sz="1600" strike="noStrike">
                <a:solidFill>
                  <a:srgbClr val="000000"/>
                </a:solidFill>
                <a:latin typeface="Calibri"/>
              </a:rPr>
              <a:t>A 30 AÑOS DE LA PROMULGACIÓN DE LA LEY 10.306”</a:t>
            </a:r>
            <a:r>
              <a:rPr b="1" lang="es-AR" sz="1600" strike="noStrike">
                <a:solidFill>
                  <a:srgbClr val="ffffff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46" name="CustomShape 7"/>
          <p:cNvSpPr/>
          <p:nvPr/>
        </p:nvSpPr>
        <p:spPr>
          <a:xfrm>
            <a:off x="2195640" y="1340640"/>
            <a:ext cx="165600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lang="es-AR" sz="1200" strike="noStrike">
                <a:solidFill>
                  <a:srgbClr val="000000"/>
                </a:solidFill>
                <a:latin typeface="Calibri"/>
              </a:rPr>
              <a:t>Organiza Colegio de Psicólogos: </a:t>
            </a:r>
            <a:endParaRPr/>
          </a:p>
          <a:p>
            <a:pPr algn="ctr">
              <a:lnSpc>
                <a:spcPct val="100000"/>
              </a:lnSpc>
            </a:pPr>
            <a:r>
              <a:rPr lang="es-AR" sz="1200" strike="noStrike">
                <a:solidFill>
                  <a:srgbClr val="000000"/>
                </a:solidFill>
                <a:latin typeface="Calibri"/>
              </a:rPr>
              <a:t>Dto I, Dto II, Dto VIII, Dto IX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